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  <p:sldMasterId id="21474836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rlYeLvhv49z8YZmT5tyTqwxJK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DA0A8B-3271-4A80-8ED2-860B251FA725}">
  <a:tblStyle styleId="{DCDA0A8B-3271-4A80-8ED2-860B251FA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customschemas.google.com/relationships/presentationmetadata" Target="metadata"/><Relationship Id="rId25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5ea4891b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15ea4891b5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60b5a5d2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60b5a5d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60b5a5d2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60b5a5d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60b5a5d28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60b5a5d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5ea4891b5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315ea4891b5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5ea4891b5_0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5ea4891b5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60245e870_5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60245e870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5ea4891b5_0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5ea4891b5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5ea4891b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315ea4891b5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5ea4891b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315ea4891b5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5ea4891b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315ea4891b5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60245e87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3160245e870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60245e870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3160245e870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60245e87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160245e870_1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60b5a5d2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3160b5a5d28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60b5a5d2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60b5a5d2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5ea4891b5_0_8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15ea4891b5_0_8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315ea4891b5_0_8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315ea4891b5_0_8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5ea4891b5_0_90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15ea4891b5_0_90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g315ea4891b5_0_90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g315ea4891b5_0_9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315ea4891b5_0_9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15ea4891b5_0_9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5ea4891b5_0_97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15ea4891b5_0_97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g315ea4891b5_0_97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g315ea4891b5_0_9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315ea4891b5_0_9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15ea4891b5_0_9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ea4891b5_0_215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315ea4891b5_0_215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g315ea4891b5_0_2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315ea4891b5_0_2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15ea4891b5_0_2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5ea4891b5_0_2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315ea4891b5_0_22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g315ea4891b5_0_2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315ea4891b5_0_2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315ea4891b5_0_2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113" name="Google Shape;113;g315ea4891b5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5ea4891b5_0_228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g315ea4891b5_0_228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g315ea4891b5_0_2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315ea4891b5_0_2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315ea4891b5_0_2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g315ea4891b5_0_2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5ea4891b5_0_23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15ea4891b5_0_23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15ea4891b5_0_23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315ea4891b5_0_2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5ea4891b5_0_240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15ea4891b5_0_240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9" name="Google Shape;129;g315ea4891b5_0_240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0" name="Google Shape;130;g315ea4891b5_0_24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15ea4891b5_0_24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315ea4891b5_0_24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5ea4891b5_0_247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15ea4891b5_0_247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315ea4891b5_0_247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g315ea4891b5_0_24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15ea4891b5_0_2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315ea4891b5_0_2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9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5ea4891b5_0_65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315ea4891b5_0_65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g315ea4891b5_0_6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315ea4891b5_0_6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315ea4891b5_0_6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5ea4891b5_0_7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15ea4891b5_0_7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g315ea4891b5_0_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315ea4891b5_0_7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315ea4891b5_0_7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g315ea4891b5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5ea4891b5_0_78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g315ea4891b5_0_78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g315ea4891b5_0_7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315ea4891b5_0_7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315ea4891b5_0_7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g315ea4891b5_0_7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5ea4891b5_0_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g315ea4891b5_0_5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315ea4891b5_0_5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315ea4891b5_0_5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315ea4891b5_0_5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5ea4891b5_0_20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g315ea4891b5_0_20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g315ea4891b5_0_20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g315ea4891b5_0_20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g315ea4891b5_0_20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5ea4891b5_0_52"/>
          <p:cNvSpPr txBox="1"/>
          <p:nvPr>
            <p:ph type="ctrTitle"/>
          </p:nvPr>
        </p:nvSpPr>
        <p:spPr>
          <a:xfrm>
            <a:off x="1841400" y="5409225"/>
            <a:ext cx="73026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n-US" sz="2000"/>
              <a:t>Godson Edewor, Arnav Gokhale, Jack Nelson, and Nate Scott</a:t>
            </a:r>
            <a:endParaRPr b="0" sz="2000"/>
          </a:p>
        </p:txBody>
      </p:sp>
      <p:sp>
        <p:nvSpPr>
          <p:cNvPr id="145" name="Google Shape;145;g315ea4891b5_0_52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46" name="Google Shape;146;g315ea4891b5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15ea4891b5_0_52"/>
          <p:cNvSpPr txBox="1"/>
          <p:nvPr>
            <p:ph type="ctrTitle"/>
          </p:nvPr>
        </p:nvSpPr>
        <p:spPr>
          <a:xfrm>
            <a:off x="3324925" y="2158625"/>
            <a:ext cx="5738100" cy="3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t/>
            </a:r>
            <a:endParaRPr sz="30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rPr lang="en-US" sz="2940"/>
              <a:t>ECEN 403 Final Presentation</a:t>
            </a:r>
            <a:endParaRPr sz="29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t/>
            </a:r>
            <a:endParaRPr sz="29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rPr lang="en-US" sz="2940"/>
              <a:t>Team 37</a:t>
            </a:r>
            <a:endParaRPr sz="29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t/>
            </a:r>
            <a:endParaRPr sz="29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rPr lang="en-US" sz="3440"/>
              <a:t>Microhistological Analysis of the Dietary Habits of Sheep: GrazeView AI</a:t>
            </a:r>
            <a:endParaRPr sz="3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60b5a5d28_0_0"/>
          <p:cNvSpPr txBox="1"/>
          <p:nvPr>
            <p:ph type="title"/>
          </p:nvPr>
        </p:nvSpPr>
        <p:spPr>
          <a:xfrm>
            <a:off x="4173625" y="128800"/>
            <a:ext cx="4815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None/>
            </a:pPr>
            <a:r>
              <a:rPr b="0" lang="en-US" sz="2102">
                <a:latin typeface="Times New Roman"/>
                <a:ea typeface="Times New Roman"/>
                <a:cs typeface="Times New Roman"/>
                <a:sym typeface="Times New Roman"/>
              </a:rPr>
              <a:t>Subsystem Overview - UI Visual Design</a:t>
            </a:r>
            <a:endParaRPr b="0" sz="21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g3160b5a5d28_0_0"/>
          <p:cNvSpPr txBox="1"/>
          <p:nvPr>
            <p:ph type="title"/>
          </p:nvPr>
        </p:nvSpPr>
        <p:spPr>
          <a:xfrm>
            <a:off x="5567925" y="623550"/>
            <a:ext cx="316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Nate Scott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g3160b5a5d28_0_0"/>
          <p:cNvSpPr txBox="1"/>
          <p:nvPr/>
        </p:nvSpPr>
        <p:spPr>
          <a:xfrm>
            <a:off x="168275" y="1199950"/>
            <a:ext cx="5063700" cy="5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all pages to be seen by the user: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Placed and positioned components (buttons, labels, textboxes, panels, etc.)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Resize components according to how the user resizes the form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background designs for most pages (colors, images, logos, etc.)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Ensured consistent properties across all forms, components, text, etc.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problems in progress: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design for Results page to be completed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embed design resources to the project (additional files and images used)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logo or additional branding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g3160b5a5d2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837" y="1713275"/>
            <a:ext cx="3703375" cy="20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160b5a5d2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025" y="2446349"/>
            <a:ext cx="3607225" cy="227824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160b5a5d28_0_0"/>
          <p:cNvSpPr txBox="1"/>
          <p:nvPr/>
        </p:nvSpPr>
        <p:spPr>
          <a:xfrm>
            <a:off x="6186100" y="1342625"/>
            <a:ext cx="1691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Main Page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2" name="Google Shape;222;g3160b5a5d28_0_0"/>
          <p:cNvSpPr txBox="1"/>
          <p:nvPr/>
        </p:nvSpPr>
        <p:spPr>
          <a:xfrm>
            <a:off x="6075188" y="4406750"/>
            <a:ext cx="2432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Logo (to be inserted)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160b5a5d28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75" y="1102950"/>
            <a:ext cx="5085575" cy="28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160b5a5d28_0_11"/>
          <p:cNvSpPr txBox="1"/>
          <p:nvPr>
            <p:ph type="title"/>
          </p:nvPr>
        </p:nvSpPr>
        <p:spPr>
          <a:xfrm>
            <a:off x="4173625" y="128800"/>
            <a:ext cx="4815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None/>
            </a:pPr>
            <a:r>
              <a:rPr b="0" lang="en-US" sz="2102">
                <a:latin typeface="Times New Roman"/>
                <a:ea typeface="Times New Roman"/>
                <a:cs typeface="Times New Roman"/>
                <a:sym typeface="Times New Roman"/>
              </a:rPr>
              <a:t>Subsystem Overview - UI Visual Design</a:t>
            </a:r>
            <a:endParaRPr b="0" sz="21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g3160b5a5d28_0_11"/>
          <p:cNvSpPr txBox="1"/>
          <p:nvPr>
            <p:ph type="title"/>
          </p:nvPr>
        </p:nvSpPr>
        <p:spPr>
          <a:xfrm>
            <a:off x="5567925" y="623550"/>
            <a:ext cx="316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Nate Scott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g3160b5a5d28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50" y="4063650"/>
            <a:ext cx="6484501" cy="25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160b5a5d28_0_11"/>
          <p:cNvSpPr txBox="1"/>
          <p:nvPr/>
        </p:nvSpPr>
        <p:spPr>
          <a:xfrm>
            <a:off x="185350" y="1494400"/>
            <a:ext cx="30237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Data Upload Page</a:t>
            </a:r>
            <a:endParaRPr sz="3000">
              <a:solidFill>
                <a:schemeClr val="dk1"/>
              </a:solidFill>
            </a:endParaRPr>
          </a:p>
        </p:txBody>
      </p:sp>
      <p:cxnSp>
        <p:nvCxnSpPr>
          <p:cNvPr id="232" name="Google Shape;232;g3160b5a5d28_0_11"/>
          <p:cNvCxnSpPr/>
          <p:nvPr/>
        </p:nvCxnSpPr>
        <p:spPr>
          <a:xfrm>
            <a:off x="1633400" y="2270550"/>
            <a:ext cx="1992600" cy="46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g3160b5a5d28_0_11"/>
          <p:cNvSpPr txBox="1"/>
          <p:nvPr/>
        </p:nvSpPr>
        <p:spPr>
          <a:xfrm>
            <a:off x="6120300" y="4380725"/>
            <a:ext cx="30237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Data Library Page</a:t>
            </a:r>
            <a:endParaRPr sz="3000">
              <a:solidFill>
                <a:schemeClr val="dk1"/>
              </a:solidFill>
            </a:endParaRPr>
          </a:p>
        </p:txBody>
      </p:sp>
      <p:cxnSp>
        <p:nvCxnSpPr>
          <p:cNvPr id="234" name="Google Shape;234;g3160b5a5d28_0_11"/>
          <p:cNvCxnSpPr/>
          <p:nvPr/>
        </p:nvCxnSpPr>
        <p:spPr>
          <a:xfrm flipH="1">
            <a:off x="5653100" y="5178250"/>
            <a:ext cx="1726200" cy="1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3160b5a5d2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3510100"/>
            <a:ext cx="3685601" cy="30939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160b5a5d28_0_38"/>
          <p:cNvSpPr txBox="1"/>
          <p:nvPr/>
        </p:nvSpPr>
        <p:spPr>
          <a:xfrm>
            <a:off x="158400" y="3151025"/>
            <a:ext cx="46608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Data Library Expanded View Page for Exporting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1" name="Google Shape;241;g3160b5a5d28_0_38"/>
          <p:cNvSpPr txBox="1"/>
          <p:nvPr>
            <p:ph type="title"/>
          </p:nvPr>
        </p:nvSpPr>
        <p:spPr>
          <a:xfrm>
            <a:off x="4173625" y="128800"/>
            <a:ext cx="4815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None/>
            </a:pPr>
            <a:r>
              <a:rPr b="0" lang="en-US" sz="2102">
                <a:latin typeface="Times New Roman"/>
                <a:ea typeface="Times New Roman"/>
                <a:cs typeface="Times New Roman"/>
                <a:sym typeface="Times New Roman"/>
              </a:rPr>
              <a:t>Subsystem Overview - UI Visual Design</a:t>
            </a:r>
            <a:endParaRPr b="0" sz="21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g3160b5a5d28_0_38"/>
          <p:cNvSpPr txBox="1"/>
          <p:nvPr>
            <p:ph type="title"/>
          </p:nvPr>
        </p:nvSpPr>
        <p:spPr>
          <a:xfrm>
            <a:off x="5567925" y="623550"/>
            <a:ext cx="316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Nate Scott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g3160b5a5d28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174" y="2758550"/>
            <a:ext cx="2813125" cy="393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160b5a5d28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275" y="1022548"/>
            <a:ext cx="2349510" cy="198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160b5a5d28_0_38"/>
          <p:cNvSpPr txBox="1"/>
          <p:nvPr/>
        </p:nvSpPr>
        <p:spPr>
          <a:xfrm>
            <a:off x="6220850" y="2133050"/>
            <a:ext cx="3104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Code for creating a unique Round Button component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6" name="Google Shape;246;g3160b5a5d28_0_38"/>
          <p:cNvSpPr txBox="1"/>
          <p:nvPr/>
        </p:nvSpPr>
        <p:spPr>
          <a:xfrm>
            <a:off x="4494775" y="1247325"/>
            <a:ext cx="10911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Code for handling window resizing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5ea4891b5_0_304"/>
          <p:cNvSpPr txBox="1"/>
          <p:nvPr>
            <p:ph type="title"/>
          </p:nvPr>
        </p:nvSpPr>
        <p:spPr>
          <a:xfrm>
            <a:off x="4173625" y="128800"/>
            <a:ext cx="4815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/>
              <a:t>Machine Learning Model</a:t>
            </a:r>
            <a:endParaRPr b="0"/>
          </a:p>
        </p:txBody>
      </p:sp>
      <p:sp>
        <p:nvSpPr>
          <p:cNvPr id="252" name="Google Shape;252;g315ea4891b5_0_304"/>
          <p:cNvSpPr txBox="1"/>
          <p:nvPr>
            <p:ph type="title"/>
          </p:nvPr>
        </p:nvSpPr>
        <p:spPr>
          <a:xfrm>
            <a:off x="5528100" y="716450"/>
            <a:ext cx="316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/>
              <a:t>Godson Edewor</a:t>
            </a:r>
            <a:endParaRPr b="0" sz="1800"/>
          </a:p>
        </p:txBody>
      </p:sp>
      <p:pic>
        <p:nvPicPr>
          <p:cNvPr id="253" name="Google Shape;253;g315ea4891b5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53550"/>
            <a:ext cx="4102326" cy="31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15ea4891b5_0_304"/>
          <p:cNvSpPr txBox="1"/>
          <p:nvPr/>
        </p:nvSpPr>
        <p:spPr>
          <a:xfrm>
            <a:off x="137925" y="1089300"/>
            <a:ext cx="3864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403 Designed: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Five Feature Convolutional Neural Network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Feature Percentage Mapping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Dataset to Model Flow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5" name="Google Shape;255;g315ea4891b5_0_304"/>
          <p:cNvSpPr txBox="1"/>
          <p:nvPr/>
        </p:nvSpPr>
        <p:spPr>
          <a:xfrm>
            <a:off x="4102325" y="1008125"/>
            <a:ext cx="3169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403 Validated: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80% Overall Model Accuracy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~7 Minute Training Time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6" name="Google Shape;256;g315ea4891b5_0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325" y="3040025"/>
            <a:ext cx="5041676" cy="38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315ea4891b5_0_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025"/>
            <a:ext cx="5206950" cy="33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15ea4891b5_0_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40475"/>
            <a:ext cx="5206950" cy="27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15ea4891b5_0_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950" y="0"/>
            <a:ext cx="39370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69" name="Google Shape;26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2005333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60245e870_5_1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275" name="Google Shape;275;g3160245e870_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75" y="1776677"/>
            <a:ext cx="7503654" cy="470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5ea4891b5_0_37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Remaining Tasks</a:t>
            </a:r>
            <a:endParaRPr/>
          </a:p>
        </p:txBody>
      </p:sp>
      <p:graphicFrame>
        <p:nvGraphicFramePr>
          <p:cNvPr id="281" name="Google Shape;281;g315ea4891b5_0_371"/>
          <p:cNvGraphicFramePr/>
          <p:nvPr/>
        </p:nvGraphicFramePr>
        <p:xfrm>
          <a:off x="952500" y="200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{DCDA0A8B-3271-4A80-8ED2-860B251FA725}</a:tableStyleId>
              </a:tblPr>
              <a:tblGrid>
                <a:gridCol w="5430225"/>
                <a:gridCol w="1808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Tasks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ML model: Final Feature Validation, Error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Nov 24th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U.I. : Correct demo database access formatting, Testing for Bugs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Nov 24th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U.I. : Embed design resources to the project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Nov 24th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DB: Increase Image </a:t>
                      </a:r>
                      <a:r>
                        <a:rPr lang="en-US"/>
                        <a:t>Splicer</a:t>
                      </a:r>
                      <a:r>
                        <a:rPr lang="en-US"/>
                        <a:t>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Nov 24th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2" name="Google Shape;282;g315ea4891b5_0_371"/>
          <p:cNvSpPr txBox="1"/>
          <p:nvPr/>
        </p:nvSpPr>
        <p:spPr>
          <a:xfrm>
            <a:off x="114900" y="4419925"/>
            <a:ext cx="8571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404 Planning: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/>
              <a:t>Machine Learning Model: </a:t>
            </a:r>
            <a:r>
              <a:rPr lang="en-US" sz="1800"/>
              <a:t>Full database connection, User Interface interconnection, ML to App testing/validation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/>
              <a:t>Database:</a:t>
            </a:r>
            <a:r>
              <a:rPr lang="en-US" sz="1800"/>
              <a:t> Pipeline to model testing, model to database pipeline testing, as well as </a:t>
            </a:r>
            <a:r>
              <a:rPr lang="en-US" sz="1800"/>
              <a:t>data</a:t>
            </a:r>
            <a:r>
              <a:rPr lang="en-US" sz="1800"/>
              <a:t> </a:t>
            </a:r>
            <a:r>
              <a:rPr lang="en-US" sz="1800"/>
              <a:t>image</a:t>
            </a:r>
            <a:r>
              <a:rPr lang="en-US" sz="1800"/>
              <a:t> </a:t>
            </a:r>
            <a:r>
              <a:rPr lang="en-US" sz="1800"/>
              <a:t>viewer</a:t>
            </a:r>
            <a:r>
              <a:rPr lang="en-US" sz="1800"/>
              <a:t>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/>
              <a:t>U.I. - Visual Design: </a:t>
            </a:r>
            <a:r>
              <a:rPr lang="en-US" sz="1800"/>
              <a:t>Labeling sections of image content for the user to see, after uploading the image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5ea4891b5_0_10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</a:t>
            </a:r>
            <a:endParaRPr/>
          </a:p>
        </p:txBody>
      </p:sp>
      <p:sp>
        <p:nvSpPr>
          <p:cNvPr id="153" name="Google Shape;153;g315ea4891b5_0_104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Problem Statement: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TAMU AgriLife is currently investigating the Dietary Habits of Sheep and the effect it has on their wool.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can be a very time consuming effort, when analyzing microscopic samples by hand.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5ea4891b5_0_20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Description</a:t>
            </a:r>
            <a:endParaRPr/>
          </a:p>
        </p:txBody>
      </p:sp>
      <p:sp>
        <p:nvSpPr>
          <p:cNvPr id="159" name="Google Shape;159;g315ea4891b5_0_204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Solution Proposal: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GrazeView AI will allow the process of analyzing these microscope slides to become automated.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will save TAMU AgriLife both time and money spent in training individuals that analyze by hand.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5ea4891b5_0_25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165" name="Google Shape;165;g315ea4891b5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89" y="2039475"/>
            <a:ext cx="7000825" cy="417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60245e870_1_16"/>
          <p:cNvSpPr txBox="1"/>
          <p:nvPr>
            <p:ph type="title"/>
          </p:nvPr>
        </p:nvSpPr>
        <p:spPr>
          <a:xfrm>
            <a:off x="4173625" y="128800"/>
            <a:ext cx="4815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None/>
            </a:pPr>
            <a:r>
              <a:rPr b="0" lang="en-US" sz="2102">
                <a:latin typeface="Times New Roman"/>
                <a:ea typeface="Times New Roman"/>
                <a:cs typeface="Times New Roman"/>
                <a:sym typeface="Times New Roman"/>
              </a:rPr>
              <a:t>Subsystem Overview - UI Functionality</a:t>
            </a:r>
            <a:endParaRPr b="0" sz="21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g3160245e870_1_16"/>
          <p:cNvSpPr txBox="1"/>
          <p:nvPr>
            <p:ph type="title"/>
          </p:nvPr>
        </p:nvSpPr>
        <p:spPr>
          <a:xfrm>
            <a:off x="5567925" y="623550"/>
            <a:ext cx="316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Jack Nelson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g3160245e870_1_16"/>
          <p:cNvSpPr txBox="1"/>
          <p:nvPr/>
        </p:nvSpPr>
        <p:spPr>
          <a:xfrm>
            <a:off x="504225" y="1420050"/>
            <a:ext cx="5063700" cy="5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Upload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User Input Fields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Upload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ML Data Generation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Library/Storage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all Uploads in an organized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manner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all Uploads on Application Close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Loading Screen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Loading Screen to show realtime ML progress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Export Functionality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◆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User to export, view, and print data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Handling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g3160245e870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675" y="3947450"/>
            <a:ext cx="3418999" cy="13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160245e870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885" y="1420050"/>
            <a:ext cx="3777254" cy="21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60245e870_1_89"/>
          <p:cNvSpPr txBox="1"/>
          <p:nvPr>
            <p:ph type="title"/>
          </p:nvPr>
        </p:nvSpPr>
        <p:spPr>
          <a:xfrm>
            <a:off x="4173625" y="128800"/>
            <a:ext cx="4815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None/>
            </a:pPr>
            <a:r>
              <a:rPr b="0" lang="en-US" sz="2102">
                <a:latin typeface="Times New Roman"/>
                <a:ea typeface="Times New Roman"/>
                <a:cs typeface="Times New Roman"/>
                <a:sym typeface="Times New Roman"/>
              </a:rPr>
              <a:t>Subsystem Overview - UI Functionality</a:t>
            </a:r>
            <a:endParaRPr b="0" sz="21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g3160245e870_1_89"/>
          <p:cNvSpPr txBox="1"/>
          <p:nvPr>
            <p:ph type="title"/>
          </p:nvPr>
        </p:nvSpPr>
        <p:spPr>
          <a:xfrm>
            <a:off x="5567925" y="623550"/>
            <a:ext cx="316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Jack Nelson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g3160245e870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00" y="1413775"/>
            <a:ext cx="4889574" cy="22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160245e870_1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00" y="3752625"/>
            <a:ext cx="3608474" cy="30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160245e870_1_89"/>
          <p:cNvPicPr preferRelativeResize="0"/>
          <p:nvPr/>
        </p:nvPicPr>
        <p:blipFill rotWithShape="1">
          <a:blip r:embed="rId5">
            <a:alphaModFix/>
          </a:blip>
          <a:srcRect b="1380" l="0" r="773" t="0"/>
          <a:stretch/>
        </p:blipFill>
        <p:spPr>
          <a:xfrm>
            <a:off x="3916863" y="3835900"/>
            <a:ext cx="5112776" cy="28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160245e870_1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6075" y="1412350"/>
            <a:ext cx="2035061" cy="22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160245e870_1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7975" y="1413775"/>
            <a:ext cx="1591000" cy="23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60245e870_1_83"/>
          <p:cNvSpPr txBox="1"/>
          <p:nvPr>
            <p:ph type="title"/>
          </p:nvPr>
        </p:nvSpPr>
        <p:spPr>
          <a:xfrm>
            <a:off x="4173625" y="128800"/>
            <a:ext cx="4815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None/>
            </a:pPr>
            <a:r>
              <a:rPr b="0" lang="en-US" sz="2102">
                <a:latin typeface="Times New Roman"/>
                <a:ea typeface="Times New Roman"/>
                <a:cs typeface="Times New Roman"/>
                <a:sym typeface="Times New Roman"/>
              </a:rPr>
              <a:t>Subsystem Overview - UI Functionality</a:t>
            </a:r>
            <a:endParaRPr b="0" sz="21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3160245e870_1_83"/>
          <p:cNvSpPr txBox="1"/>
          <p:nvPr>
            <p:ph type="title"/>
          </p:nvPr>
        </p:nvSpPr>
        <p:spPr>
          <a:xfrm>
            <a:off x="5567925" y="623550"/>
            <a:ext cx="316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Jack Nelson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2" name="Google Shape;192;g3160245e870_1_83"/>
          <p:cNvGraphicFramePr/>
          <p:nvPr/>
        </p:nvGraphicFramePr>
        <p:xfrm>
          <a:off x="952500" y="134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{DCDA0A8B-3271-4A80-8ED2-860B251FA725}</a:tableStyleId>
              </a:tblPr>
              <a:tblGrid>
                <a:gridCol w="2413000"/>
                <a:gridCol w="2413000"/>
                <a:gridCol w="2413000"/>
              </a:tblGrid>
              <a:tr h="39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</a:t>
                      </a:r>
                      <a:endParaRPr b="1" sz="15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04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Success Criteria</a:t>
                      </a:r>
                      <a:endParaRPr b="1" sz="15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04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</a:t>
                      </a:r>
                      <a:endParaRPr b="1" sz="15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0420"/>
                    </a:solidFill>
                  </a:tcPr>
                </a:tc>
              </a:tr>
              <a:tr h="9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Fluid User Interface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design components operate and are organized in a user-friendly fashion. Any and all resizing events are correctly handled, without layout errors.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Interfaces functions as intended, </a:t>
                      </a: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with</a:t>
                      </a: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no bugs when handling resizing events.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81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Image Data Input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Data is uploaded and successfully passed.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data is able to be </a:t>
                      </a: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uploaded and properly stored.  There is minimal delay when uploading large image files.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47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Uploaded Data Storage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application is successfully able to store data once the application is closed, and the application is successfully able to access this data once ran once more.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data is correctly stored on close and correctly accessed.  We have encountered one small bug with this </a:t>
                      </a: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function, that causes the text size to change in the data library when accessed.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65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U.I. Help Guide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Each page will have access to a User Help Guide. Only one instance can be opened at one time.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guide is accessible from all pages, and only one instance can be opened.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Interface Output Results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Winforms Application will be able to take user input and generate sample data to be output, in a visually organized manner.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Generated ML data is created and User Input is correctly passed to </a:t>
                      </a: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display</a:t>
                      </a:r>
                      <a:r>
                        <a:rPr lang="en-U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output.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60b5a5d28_1_64"/>
          <p:cNvSpPr txBox="1"/>
          <p:nvPr/>
        </p:nvSpPr>
        <p:spPr>
          <a:xfrm>
            <a:off x="786900" y="1356100"/>
            <a:ext cx="7416300" cy="4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Manages training, validation, and test datasets, ensuring the machine learning model is trained on accurate, well-labeled data.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Builds automated pipelines for data collection, preprocessing, and feeding into the machine learning model, reducing manual intervention.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 closely with the machine learning model to optimize predictions.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Prepares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cleans raw data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(microscopic images) for accurate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by the</a:t>
            </a:r>
            <a:r>
              <a:rPr lang="en-US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3160b5a5d28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925" y="4031900"/>
            <a:ext cx="4169275" cy="282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160b5a5d28_1_64"/>
          <p:cNvSpPr txBox="1"/>
          <p:nvPr>
            <p:ph type="title"/>
          </p:nvPr>
        </p:nvSpPr>
        <p:spPr>
          <a:xfrm>
            <a:off x="4173625" y="128800"/>
            <a:ext cx="4815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0" lang="en-US" sz="2780"/>
              <a:t>Database </a:t>
            </a:r>
            <a:endParaRPr b="0" sz="2780"/>
          </a:p>
        </p:txBody>
      </p:sp>
      <p:sp>
        <p:nvSpPr>
          <p:cNvPr id="200" name="Google Shape;200;g3160b5a5d28_1_64"/>
          <p:cNvSpPr txBox="1"/>
          <p:nvPr>
            <p:ph type="title"/>
          </p:nvPr>
        </p:nvSpPr>
        <p:spPr>
          <a:xfrm>
            <a:off x="5528100" y="716450"/>
            <a:ext cx="316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/>
              <a:t>Arnav Gokhale</a:t>
            </a:r>
            <a:endParaRPr b="0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60b5a5d28_1_5"/>
          <p:cNvSpPr txBox="1"/>
          <p:nvPr>
            <p:ph type="title"/>
          </p:nvPr>
        </p:nvSpPr>
        <p:spPr>
          <a:xfrm>
            <a:off x="4173625" y="128800"/>
            <a:ext cx="4815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0" lang="en-US" sz="2780"/>
              <a:t>Database </a:t>
            </a:r>
            <a:endParaRPr b="0" sz="2780"/>
          </a:p>
        </p:txBody>
      </p:sp>
      <p:sp>
        <p:nvSpPr>
          <p:cNvPr id="206" name="Google Shape;206;g3160b5a5d28_1_5"/>
          <p:cNvSpPr txBox="1"/>
          <p:nvPr>
            <p:ph type="title"/>
          </p:nvPr>
        </p:nvSpPr>
        <p:spPr>
          <a:xfrm>
            <a:off x="5528100" y="716450"/>
            <a:ext cx="3169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lang="en-US" sz="1800"/>
              <a:t>Arnav Gokhale</a:t>
            </a:r>
            <a:endParaRPr b="0" sz="1800"/>
          </a:p>
        </p:txBody>
      </p:sp>
      <p:pic>
        <p:nvPicPr>
          <p:cNvPr id="207" name="Google Shape;207;g3160b5a5d28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075" y="1270475"/>
            <a:ext cx="2949050" cy="242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160b5a5d28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075" y="4433050"/>
            <a:ext cx="3257550" cy="195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160b5a5d28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37" y="1872325"/>
            <a:ext cx="2248027" cy="202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160b5a5d28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200" y="1522825"/>
            <a:ext cx="3788225" cy="25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160b5a5d28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525" y="4158450"/>
            <a:ext cx="2951361" cy="25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